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D8943-5464-4FDF-8B26-9119471FC2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3CCBBC-BDC5-4948-AFBE-890DC74F7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305718-C171-4A80-ACB8-54A384DBF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02FD-F8A7-473F-9CD2-1C320CE32A9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03910-83BE-4C50-97E3-CE4A27EA2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792AA-9B2B-4964-B914-3C188EE13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92C5-345D-4CA7-AD20-2E1C2EA1D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33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41EA6-C53E-4763-9F65-0B6F347D9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4BA742-02E7-411A-A458-A5A68FA3E0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8D5ED-B4B1-4F8A-BE4F-75D6ECA6D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02FD-F8A7-473F-9CD2-1C320CE32A9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48404-2381-41D4-98DE-335DEC2D4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97044-8296-4793-8E76-20F737FC3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92C5-345D-4CA7-AD20-2E1C2EA1D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584FB7-6341-4B76-A85E-52A9AE37F5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C02704-F3B7-4326-AB62-C15E528188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18F845-DD45-40CB-AD79-407843E57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02FD-F8A7-473F-9CD2-1C320CE32A9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3F7D9-5079-405C-9577-F8D61CE42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7206C-11D5-4ADB-84BF-353056A86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92C5-345D-4CA7-AD20-2E1C2EA1D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28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4D25A-BAAD-47EC-A061-381F1CB29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88AC9-A7D7-4921-B40E-BDEA8D125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39BEC-387C-4800-BD31-F0DC77E7B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02FD-F8A7-473F-9CD2-1C320CE32A9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19259-8393-4521-91C6-0292143F2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4D855-568C-43D8-804C-B9840B4B4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92C5-345D-4CA7-AD20-2E1C2EA1D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971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07B38-0715-464B-9452-1C80EE196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7C0332-4480-4BE8-BB16-7060BB3C4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9DE1F-1159-45C7-BDF3-D684DB9B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02FD-F8A7-473F-9CD2-1C320CE32A9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09405-DD05-4B89-B6D1-91E1B3DDB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FAA56-3056-4DF1-9BE0-7DB619CED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92C5-345D-4CA7-AD20-2E1C2EA1D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58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F5EB7-D474-420F-8F0F-697C0FE1A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69B69-C7AA-4A93-81B1-E60E8D2F4C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8DA340-A659-484B-A01B-95F80EDD86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96A6BD-1449-4EF5-B77F-D7628F586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02FD-F8A7-473F-9CD2-1C320CE32A9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2F7079-EE2E-4FCF-BBB3-1DDEACB0D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8A311-559A-4A22-BD68-9DA1DDEC7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92C5-345D-4CA7-AD20-2E1C2EA1D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6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C621A-EF10-4086-B247-73A462FCA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BB3B9C-8D22-4D60-AF06-7B7E367A4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068DE8-57E4-49D0-9AE4-BCE1B196C7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4F129D-E797-4E6E-B175-20784A7369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A75030-508A-4E89-BB46-52E70770C7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7DD5C3-7025-4F89-A8AC-0C4BB857C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02FD-F8A7-473F-9CD2-1C320CE32A9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958B15-2FDD-45FA-9ED4-079854B66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A5C898-CC71-4C4F-96B4-98ECB5225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92C5-345D-4CA7-AD20-2E1C2EA1D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598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9AB63-71E0-4ADA-A862-057161E6F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39681B-3543-44D3-B1CB-1C70BA5F8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02FD-F8A7-473F-9CD2-1C320CE32A9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4E4A52-6D78-49B1-8428-E38A5B8F7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AA8751-294B-4F1C-8391-2D94ED5CF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92C5-345D-4CA7-AD20-2E1C2EA1D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91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0F4E5A-E23C-43C3-9896-C5AC3AB7A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02FD-F8A7-473F-9CD2-1C320CE32A9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4BD6F4-84CA-4EC6-BA5A-1C39B3DF4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37EC33-14DF-4F77-83D1-7759713AD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92C5-345D-4CA7-AD20-2E1C2EA1D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0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56858-30D5-4D9D-9CAF-ACD060B1B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8B86C-BC2A-49E3-986A-27B2915F1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4935AE-7D71-4627-8CD0-19E89AE95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A2AE1F-214A-4FC2-A4F1-157ED6B61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02FD-F8A7-473F-9CD2-1C320CE32A9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CD3E69-86F0-4D3F-B7E0-9336AFD0E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E9CB10-8ABF-4AC2-9E32-22821E2E1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92C5-345D-4CA7-AD20-2E1C2EA1D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8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CB708-4198-4406-AE65-A641F92B8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5FCFBB-6472-41B7-A81F-D7B916AA1C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EDFF4E-033D-4B49-B9FE-4E21ECF49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6D646C-E12E-470D-A94B-2F72E936F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02FD-F8A7-473F-9CD2-1C320CE32A9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787A77-6564-4CD2-8C03-74D8415E1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EB9C9-5B2C-4CF4-A0B1-3D5C84873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92C5-345D-4CA7-AD20-2E1C2EA1D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99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17BFD6-4918-4896-AC6E-3732B910C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C1627-E23A-4110-873E-56E113280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0A6A4-BE1F-4E7A-B593-543D5D326D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B02FD-F8A7-473F-9CD2-1C320CE32A9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10C57-BDE8-4F31-B741-1989E97EEE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D850F-3CA3-4055-8142-24D42902A1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B92C5-345D-4CA7-AD20-2E1C2EA1D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78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C2DC3-B502-451C-814F-BC9BF4C5F0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/>
              <a:t>УНИВЕРЗИТЕТ У БЕОГРАДУ ФИЗИЧКИ ФАКУЛТЕТ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8615D5-5B37-4E93-B276-D480047D03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Cyrl-RS" sz="3200" dirty="0"/>
              <a:t>ИЗВЕШТАЈ О ФИНАНСИЈСКОМ ПОСЛОВАЊУ ЗА 202</a:t>
            </a:r>
            <a:r>
              <a:rPr lang="sr-Latn-RS" sz="3200" dirty="0"/>
              <a:t>2</a:t>
            </a:r>
            <a:r>
              <a:rPr lang="sr-Cyrl-RS" sz="3200" dirty="0"/>
              <a:t>.ГОДИНУ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98573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F09D6-E28C-4649-9EBC-D114FF63E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dirty="0"/>
              <a:t>УВОДНЕ НАПОМЕНЕ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04BE9-22A2-4B54-9155-92797ADA5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2906"/>
            <a:ext cx="10515600" cy="48404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Финансијски извештај Физичког факултета за 202</a:t>
            </a:r>
            <a:r>
              <a:rPr lang="sr-Latn-RS" sz="2000" dirty="0"/>
              <a:t>2</a:t>
            </a:r>
            <a:r>
              <a:rPr lang="ru-RU" sz="2000" dirty="0"/>
              <a:t>. састављен је на основу следећих прописа:</a:t>
            </a:r>
          </a:p>
          <a:p>
            <a:r>
              <a:rPr lang="ru-RU" sz="2000" dirty="0"/>
              <a:t>Закон о буџетском систему; </a:t>
            </a:r>
          </a:p>
          <a:p>
            <a:r>
              <a:rPr lang="ru-RU" sz="2000" dirty="0"/>
              <a:t>Закон о буџету Републике Србије за 202</a:t>
            </a:r>
            <a:r>
              <a:rPr lang="sr-Latn-RS" sz="2000" dirty="0"/>
              <a:t>2</a:t>
            </a:r>
            <a:r>
              <a:rPr lang="ru-RU" sz="2000" dirty="0"/>
              <a:t>. годину; </a:t>
            </a:r>
          </a:p>
          <a:p>
            <a:r>
              <a:rPr lang="ru-RU" sz="2000" dirty="0"/>
              <a:t>Уредба о буџетском рачуноводству; </a:t>
            </a:r>
          </a:p>
          <a:p>
            <a:r>
              <a:rPr lang="ru-RU" sz="2000" dirty="0"/>
              <a:t>Правилник о стандардном класификационом оквиру и контном плану за   буџетски систем; </a:t>
            </a:r>
          </a:p>
          <a:p>
            <a:r>
              <a:rPr lang="ru-RU" sz="2000" dirty="0"/>
              <a:t>Правилник о начину припреме, састављања и подношења финансијских извештаја корисника буџетских средстава и  остали прописи који ову материју регулишу.</a:t>
            </a:r>
          </a:p>
          <a:p>
            <a:pPr marL="0" indent="0" algn="just">
              <a:buNone/>
            </a:pPr>
            <a:r>
              <a:rPr lang="ru-RU" sz="2000" dirty="0"/>
              <a:t>Готовинска основа (начело рачуноводственог обухватања прихода и расхода у тренутку наплате, односно плаћања) јесте основа за вођење буџетског рачуноводства, по којој се трансакције и остали догађаји признају у моменту пријема односно исплате средстава, као што је дефинисано готовинском основом Међународних рачуноводствених стандарда за јавни сектор.</a:t>
            </a:r>
            <a:r>
              <a:rPr lang="sr-Latn-RS" sz="2000" dirty="0"/>
              <a:t> </a:t>
            </a:r>
            <a:r>
              <a:rPr lang="sr-Cyrl-RS" sz="2000" dirty="0"/>
              <a:t>Изузетно, примљена средства од донација и финансијске помоћи Европске уније евидентирају се као приход у моменту конвертовања и уплате тих средстава у динарима односно у моменту евидентирања динарске противвредности плаћања извршеног у девизама из средстава донација.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40039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C5C7F-5855-45EA-A84A-A8821ABA9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954" y="365126"/>
            <a:ext cx="10556846" cy="7590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sr-Cyrl-RS" sz="3200" dirty="0"/>
              <a:t>ПРИХОДИ</a:t>
            </a:r>
            <a:endParaRPr lang="en-US" sz="32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1C0956B-761A-4CC9-8545-C17A28EFE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954" y="1124126"/>
            <a:ext cx="10556846" cy="5052837"/>
          </a:xfrm>
          <a:ln>
            <a:solidFill>
              <a:srgbClr val="92D05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Cyrl-RS" sz="2200" dirty="0"/>
              <a:t>-Укупни приходи за посматрани период су износили 374,326,068 динара што је пораст од 18,19% у односу на претходну годину.</a:t>
            </a:r>
          </a:p>
          <a:p>
            <a:pPr marL="0" indent="0">
              <a:buNone/>
            </a:pPr>
            <a:r>
              <a:rPr lang="sr-Cyrl-RS" sz="2400" dirty="0"/>
              <a:t>-</a:t>
            </a:r>
            <a:r>
              <a:rPr lang="sr-Cyrl-RS" sz="2200" dirty="0"/>
              <a:t>Приходи из буџета</a:t>
            </a:r>
            <a:r>
              <a:rPr lang="sr-Latn-RS" sz="2200" dirty="0"/>
              <a:t> </a:t>
            </a:r>
            <a:r>
              <a:rPr lang="sr-Cyrl-RS" sz="2200" dirty="0"/>
              <a:t>су били редовни, износили су 288,162,308 динара и порасли су за  6,65%. Ту је укључена и једнократна помоћ запосленима у износу од  10,000 динара</a:t>
            </a:r>
            <a:r>
              <a:rPr lang="sr-Latn-RS" sz="2200" dirty="0"/>
              <a:t> </a:t>
            </a:r>
            <a:r>
              <a:rPr lang="sr-Cyrl-RS" sz="2200" dirty="0"/>
              <a:t>п</a:t>
            </a:r>
            <a:r>
              <a:rPr lang="sr-Latn-RS" sz="2200" dirty="0"/>
              <a:t>o запосленом</a:t>
            </a:r>
            <a:r>
              <a:rPr lang="sr-Cyrl-RS" sz="2200" dirty="0"/>
              <a:t> </a:t>
            </a:r>
            <a:r>
              <a:rPr lang="sr-Latn-RS" sz="2200" dirty="0"/>
              <a:t>(</a:t>
            </a:r>
            <a:r>
              <a:rPr lang="sr-Cyrl-RS" sz="2200" dirty="0"/>
              <a:t>остали буџетски приходи).</a:t>
            </a:r>
          </a:p>
          <a:p>
            <a:pPr marL="0" indent="0">
              <a:buNone/>
            </a:pPr>
            <a:r>
              <a:rPr lang="sr-Cyrl-RS" sz="2200" dirty="0"/>
              <a:t>-Остварени су сопствени приходи од продаје добара и услуга у износу од 30,710,240 динара. Од тога је око 17 милиона приход од самофинансирања и обнове, испита, уверења, одбране дисертације... Око 12 милиона је приход од еталонирања а остали приходи чине, највећим делом, уплате САНУ и </a:t>
            </a:r>
            <a:r>
              <a:rPr lang="sr-Latn-RS" sz="2200" dirty="0"/>
              <a:t>COST </a:t>
            </a:r>
            <a:r>
              <a:rPr lang="sr-Cyrl-RS" sz="2200" dirty="0"/>
              <a:t>пројекта. </a:t>
            </a:r>
          </a:p>
          <a:p>
            <a:pPr marL="0" indent="0">
              <a:buNone/>
            </a:pPr>
            <a:r>
              <a:rPr lang="sr-Cyrl-RS" sz="2200" dirty="0"/>
              <a:t>-Забрињавајући је пад прихода од школарина за око 3,5 милиона динара. </a:t>
            </a:r>
            <a:r>
              <a:rPr lang="sr-Latn-RS" sz="2200" dirty="0"/>
              <a:t>Нижи износ</a:t>
            </a:r>
            <a:r>
              <a:rPr lang="sr-Cyrl-RS" sz="2200" dirty="0"/>
              <a:t> прихода од продаје услуга је исказан зато  што је у 2021. изузетно остварен додатни приход од око 6 милиона динара (Уједињене нације, пројекат Проф.Ђурђевић).</a:t>
            </a:r>
          </a:p>
          <a:p>
            <a:pPr marL="0" indent="0">
              <a:buNone/>
            </a:pPr>
            <a:r>
              <a:rPr lang="sr-Cyrl-RS" sz="2200" dirty="0"/>
              <a:t>-На контима </a:t>
            </a:r>
            <a:r>
              <a:rPr lang="sr-Latn-RS" sz="2200" dirty="0"/>
              <a:t>осталих </a:t>
            </a:r>
            <a:r>
              <a:rPr lang="sr-Cyrl-RS" sz="2200" dirty="0"/>
              <a:t>мешовитих прихода су  књижени приходи од пројеката (</a:t>
            </a:r>
            <a:r>
              <a:rPr lang="sr-Latn-RS" sz="2200" dirty="0"/>
              <a:t>PROMIS, BBQUANT, PLASCELL</a:t>
            </a:r>
            <a:r>
              <a:rPr lang="sr-Cyrl-RS" sz="2200" dirty="0"/>
              <a:t>, АТТО</a:t>
            </a:r>
            <a:r>
              <a:rPr lang="sr-Latn-RS" sz="2200" dirty="0"/>
              <a:t>PLASMAS)</a:t>
            </a:r>
            <a:r>
              <a:rPr lang="sr-Cyrl-RS" sz="2200" dirty="0"/>
              <a:t>.</a:t>
            </a:r>
          </a:p>
          <a:p>
            <a:pPr marL="0" indent="0">
              <a:buNone/>
            </a:pPr>
            <a:r>
              <a:rPr lang="sr-Cyrl-RS" sz="2200" dirty="0"/>
              <a:t>-Највећи пројекат који је почео са реализацијом у 2022. је  пројекат ИДЕЈЕ за који је Фонд за науку </a:t>
            </a:r>
            <a:r>
              <a:rPr lang="sr-Latn-RS" sz="2200" dirty="0"/>
              <a:t>од краја 2021. </a:t>
            </a:r>
            <a:r>
              <a:rPr lang="sr-Cyrl-RS" sz="2200" dirty="0"/>
              <a:t>до краја 2022.године укупно уплатио 47,8 милиона динара.</a:t>
            </a:r>
            <a:r>
              <a:rPr lang="sr-Latn-RS" sz="2200" dirty="0"/>
              <a:t> </a:t>
            </a:r>
            <a:endParaRPr lang="sr-Cyrl-RS" sz="2200" dirty="0"/>
          </a:p>
          <a:p>
            <a:pPr marL="0" indent="0">
              <a:buNone/>
            </a:pPr>
            <a:endParaRPr lang="sr-Cyrl-RS" sz="2200" dirty="0"/>
          </a:p>
          <a:p>
            <a:pPr marL="0" indent="0">
              <a:buNone/>
            </a:pPr>
            <a:endParaRPr lang="sr-Cyrl-RS" sz="2400" dirty="0"/>
          </a:p>
          <a:p>
            <a:pPr marL="0" indent="0">
              <a:buNone/>
            </a:pPr>
            <a:endParaRPr lang="sr-Cyrl-RS" sz="24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468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868B3-23B0-48B7-92CA-9C163506C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350" y="1"/>
            <a:ext cx="8546684" cy="365761"/>
          </a:xfrm>
        </p:spPr>
        <p:txBody>
          <a:bodyPr>
            <a:noAutofit/>
          </a:bodyPr>
          <a:lstStyle/>
          <a:p>
            <a:pPr algn="ctr"/>
            <a:r>
              <a:rPr lang="sr-Cyrl-RS" sz="2800" dirty="0"/>
              <a:t>Структура прихода у 000 динара</a:t>
            </a:r>
            <a:endParaRPr lang="en-US" sz="28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4B4208-D761-470B-99AE-3E5050FE5C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226417"/>
              </p:ext>
            </p:extLst>
          </p:nvPr>
        </p:nvGraphicFramePr>
        <p:xfrm>
          <a:off x="637571" y="657826"/>
          <a:ext cx="9932561" cy="6474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86">
                  <a:extLst>
                    <a:ext uri="{9D8B030D-6E8A-4147-A177-3AD203B41FA5}">
                      <a16:colId xmlns:a16="http://schemas.microsoft.com/office/drawing/2014/main" val="18193838"/>
                    </a:ext>
                  </a:extLst>
                </a:gridCol>
                <a:gridCol w="2677923">
                  <a:extLst>
                    <a:ext uri="{9D8B030D-6E8A-4147-A177-3AD203B41FA5}">
                      <a16:colId xmlns:a16="http://schemas.microsoft.com/office/drawing/2014/main" val="3524554388"/>
                    </a:ext>
                  </a:extLst>
                </a:gridCol>
                <a:gridCol w="2677923">
                  <a:extLst>
                    <a:ext uri="{9D8B030D-6E8A-4147-A177-3AD203B41FA5}">
                      <a16:colId xmlns:a16="http://schemas.microsoft.com/office/drawing/2014/main" val="1921784607"/>
                    </a:ext>
                  </a:extLst>
                </a:gridCol>
                <a:gridCol w="2669529">
                  <a:extLst>
                    <a:ext uri="{9D8B030D-6E8A-4147-A177-3AD203B41FA5}">
                      <a16:colId xmlns:a16="http://schemas.microsoft.com/office/drawing/2014/main" val="129937106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r>
                        <a:rPr lang="sr-Cyrl-RS" dirty="0"/>
                        <a:t>Приходи из буџета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    </a:t>
                      </a:r>
                      <a:r>
                        <a:rPr lang="sr-Latn-RS" dirty="0"/>
                        <a:t>   </a:t>
                      </a:r>
                      <a:r>
                        <a:rPr lang="sr-Cyrl-RS" dirty="0"/>
                        <a:t>  270,207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 288,162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      106,65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92568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sr-Cyrl-RS" dirty="0"/>
                        <a:t>зараде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       162,108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dirty="0"/>
                        <a:t>             172,446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106,38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08648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sr-Cyrl-RS" dirty="0"/>
                        <a:t>наука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    </a:t>
                      </a:r>
                      <a:r>
                        <a:rPr lang="sr-Cyrl-RS" dirty="0"/>
                        <a:t> </a:t>
                      </a:r>
                      <a:r>
                        <a:rPr lang="sr-Latn-RS" dirty="0"/>
                        <a:t>    </a:t>
                      </a:r>
                      <a:r>
                        <a:rPr lang="sr-Cyrl-RS" dirty="0"/>
                        <a:t>92,962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RS" dirty="0"/>
                        <a:t>               98,091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/>
                        <a:t>105,52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79567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sr-Cyrl-RS" dirty="0"/>
                        <a:t>докторске студије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                     </a:t>
                      </a:r>
                      <a:r>
                        <a:rPr lang="sr-Cyrl-RS" dirty="0"/>
                        <a:t> </a:t>
                      </a:r>
                      <a:r>
                        <a:rPr lang="sr-Latn-RS" dirty="0"/>
                        <a:t>  </a:t>
                      </a:r>
                      <a:r>
                        <a:rPr lang="sr-Cyrl-RS" dirty="0"/>
                        <a:t>3,829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                </a:t>
                      </a:r>
                      <a:r>
                        <a:rPr lang="sr-Cyrl-RS" dirty="0"/>
                        <a:t> </a:t>
                      </a:r>
                      <a:r>
                        <a:rPr lang="sr-Latn-RS" dirty="0"/>
                        <a:t>4,779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                  124,81 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34087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sr-Cyrl-RS" dirty="0"/>
                        <a:t>остали приходи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              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     1,536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24621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sr-Cyrl-RS" dirty="0"/>
                        <a:t>У</a:t>
                      </a:r>
                      <a:r>
                        <a:rPr lang="sr-Latn-RS" dirty="0"/>
                        <a:t>плате за мат.</a:t>
                      </a:r>
                      <a:r>
                        <a:rPr lang="sr-Cyrl-RS" dirty="0"/>
                        <a:t> трошков</a:t>
                      </a:r>
                      <a:r>
                        <a:rPr lang="sr-Latn-RS" dirty="0"/>
                        <a:t>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       </a:t>
                      </a:r>
                      <a:r>
                        <a:rPr lang="sr-Latn-RS" dirty="0"/>
                        <a:t>  </a:t>
                      </a:r>
                      <a:r>
                        <a:rPr lang="sr-Cyrl-RS" dirty="0"/>
                        <a:t>11,308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   11,310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      100,02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90397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sr-Cyrl-RS" b="1" dirty="0">
                          <a:solidFill>
                            <a:schemeClr val="bg1"/>
                          </a:solidFill>
                        </a:rPr>
                        <a:t>Сопствени приходи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      </a:t>
                      </a:r>
                      <a:r>
                        <a:rPr lang="sr-Latn-RS" dirty="0"/>
                        <a:t>   </a:t>
                      </a:r>
                      <a:r>
                        <a:rPr lang="sr-Cyrl-RS" b="1" dirty="0">
                          <a:solidFill>
                            <a:schemeClr val="bg1"/>
                          </a:solidFill>
                        </a:rPr>
                        <a:t>40,239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  </a:t>
                      </a:r>
                      <a:r>
                        <a:rPr lang="sr-Cyrl-RS" b="1" dirty="0">
                          <a:solidFill>
                            <a:schemeClr val="bg1"/>
                          </a:solidFill>
                        </a:rPr>
                        <a:t>79,377 </a:t>
                      </a:r>
                      <a:r>
                        <a:rPr lang="sr-Cyrl-RS" dirty="0"/>
                        <a:t>     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767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sr-Cyrl-RS" dirty="0"/>
                        <a:t>продаја услуга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        </a:t>
                      </a:r>
                      <a:r>
                        <a:rPr lang="sr-Latn-RS" dirty="0"/>
                        <a:t> 16,356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              </a:t>
                      </a:r>
                      <a:r>
                        <a:rPr lang="sr-Cyrl-RS" dirty="0"/>
                        <a:t>12,382</a:t>
                      </a:r>
                      <a:r>
                        <a:rPr lang="sr-Latn-RS" dirty="0"/>
                        <a:t>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                  </a:t>
                      </a:r>
                      <a:r>
                        <a:rPr lang="sr-Cyrl-RS" dirty="0"/>
                        <a:t>  75,71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32799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sr-Cyrl-RS" dirty="0"/>
                        <a:t>школарине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        </a:t>
                      </a:r>
                      <a:r>
                        <a:rPr lang="sr-Latn-RS" dirty="0"/>
                        <a:t> 16,610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              </a:t>
                      </a:r>
                      <a:r>
                        <a:rPr lang="sr-Cyrl-RS" dirty="0"/>
                        <a:t>13,064</a:t>
                      </a:r>
                      <a:r>
                        <a:rPr lang="sr-Latn-RS" dirty="0"/>
                        <a:t>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                  </a:t>
                      </a:r>
                      <a:r>
                        <a:rPr lang="sr-Cyrl-RS" dirty="0"/>
                        <a:t>  78,66</a:t>
                      </a:r>
                      <a:r>
                        <a:rPr lang="sr-Latn-RS" dirty="0"/>
                        <a:t>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14199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sr-Cyrl-RS" dirty="0"/>
                        <a:t>испити/дипломе/дисертације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         </a:t>
                      </a:r>
                      <a:r>
                        <a:rPr lang="sr-Latn-RS" dirty="0"/>
                        <a:t> </a:t>
                      </a:r>
                      <a:r>
                        <a:rPr lang="sr-Cyrl-RS" dirty="0"/>
                        <a:t> </a:t>
                      </a:r>
                      <a:r>
                        <a:rPr lang="sr-Latn-RS" dirty="0"/>
                        <a:t>2,500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                </a:t>
                      </a:r>
                      <a:r>
                        <a:rPr lang="sr-Cyrl-RS" dirty="0"/>
                        <a:t>3,606</a:t>
                      </a:r>
                      <a:r>
                        <a:rPr lang="sr-Latn-RS" dirty="0"/>
                        <a:t>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                  </a:t>
                      </a:r>
                      <a:r>
                        <a:rPr lang="sr-Cyrl-RS" dirty="0"/>
                        <a:t>144,24</a:t>
                      </a:r>
                      <a:r>
                        <a:rPr lang="sr-Latn-RS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2766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sr-Cyrl-RS" sz="1600" dirty="0"/>
                        <a:t>остали приходи</a:t>
                      </a:r>
                    </a:p>
                    <a:p>
                      <a:r>
                        <a:rPr lang="sr-Cyrl-RS" sz="1600" dirty="0"/>
                        <a:t>(Фонд за науку, САНУ...)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                       4,773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   </a:t>
                      </a:r>
                      <a:r>
                        <a:rPr lang="sr-Cyrl-RS" dirty="0"/>
                        <a:t>           50,325  </a:t>
                      </a:r>
                      <a:r>
                        <a:rPr lang="sr-Latn-RS" dirty="0"/>
                        <a:t>            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                  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205379"/>
                  </a:ext>
                </a:extLst>
              </a:tr>
              <a:tr h="622333">
                <a:tc>
                  <a:txBody>
                    <a:bodyPr/>
                    <a:lstStyle/>
                    <a:p>
                      <a:r>
                        <a:rPr lang="sr-Cyrl-RS" sz="1600" b="1" dirty="0">
                          <a:solidFill>
                            <a:schemeClr val="bg1"/>
                          </a:solidFill>
                        </a:rPr>
                        <a:t>ЕУ пројекти, остало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         </a:t>
                      </a:r>
                      <a:r>
                        <a:rPr lang="sr-Latn-RS" b="1" dirty="0">
                          <a:solidFill>
                            <a:schemeClr val="bg1"/>
                          </a:solidFill>
                        </a:rPr>
                        <a:t>6,293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b="1" dirty="0">
                          <a:solidFill>
                            <a:schemeClr val="bg1"/>
                          </a:solidFill>
                        </a:rPr>
                        <a:t>                </a:t>
                      </a:r>
                      <a:r>
                        <a:rPr lang="sr-Cyrl-RS" b="1" dirty="0">
                          <a:solidFill>
                            <a:schemeClr val="bg1"/>
                          </a:solidFill>
                        </a:rPr>
                        <a:t>6,787</a:t>
                      </a:r>
                      <a:r>
                        <a:rPr lang="sr-Latn-RS" b="1" dirty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                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036091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DD81B1B-3445-41EF-8CE6-F84CF99E96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576125"/>
              </p:ext>
            </p:extLst>
          </p:nvPr>
        </p:nvGraphicFramePr>
        <p:xfrm>
          <a:off x="620785" y="365763"/>
          <a:ext cx="9940954" cy="365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2690">
                  <a:extLst>
                    <a:ext uri="{9D8B030D-6E8A-4147-A177-3AD203B41FA5}">
                      <a16:colId xmlns:a16="http://schemas.microsoft.com/office/drawing/2014/main" val="4173060959"/>
                    </a:ext>
                  </a:extLst>
                </a:gridCol>
                <a:gridCol w="5338264">
                  <a:extLst>
                    <a:ext uri="{9D8B030D-6E8A-4147-A177-3AD203B41FA5}">
                      <a16:colId xmlns:a16="http://schemas.microsoft.com/office/drawing/2014/main" val="1728989643"/>
                    </a:ext>
                  </a:extLst>
                </a:gridCol>
              </a:tblGrid>
              <a:tr h="365762">
                <a:tc>
                  <a:txBody>
                    <a:bodyPr/>
                    <a:lstStyle/>
                    <a:p>
                      <a:pPr algn="l"/>
                      <a:r>
                        <a:rPr lang="sr-Cyrl-RS" dirty="0"/>
                        <a:t>Укупни приходи   202</a:t>
                      </a:r>
                      <a:r>
                        <a:rPr lang="sr-Latn-RS" dirty="0"/>
                        <a:t>1-              </a:t>
                      </a:r>
                      <a:r>
                        <a:rPr lang="sr-Cyrl-RS" dirty="0"/>
                        <a:t>316,739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202</a:t>
                      </a:r>
                      <a:r>
                        <a:rPr lang="sr-Latn-RS" dirty="0"/>
                        <a:t>2-</a:t>
                      </a:r>
                      <a:r>
                        <a:rPr lang="sr-Cyrl-RS" dirty="0"/>
                        <a:t>   374,326        </a:t>
                      </a:r>
                      <a:r>
                        <a:rPr lang="sr-Latn-RS" dirty="0"/>
                        <a:t>                           </a:t>
                      </a:r>
                      <a:r>
                        <a:rPr lang="sr-Cyrl-RS" dirty="0"/>
                        <a:t>индекс 202</a:t>
                      </a:r>
                      <a:r>
                        <a:rPr lang="sr-Latn-RS" dirty="0"/>
                        <a:t>2</a:t>
                      </a:r>
                      <a:r>
                        <a:rPr lang="sr-Cyrl-RS" dirty="0"/>
                        <a:t>/202</a:t>
                      </a:r>
                      <a:r>
                        <a:rPr lang="sr-Latn-RS" dirty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29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650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0468A-CE3F-4AA6-BB9F-87C029A26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920" y="365126"/>
            <a:ext cx="10019950" cy="45699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sr-Cyrl-RS" sz="2800" dirty="0"/>
              <a:t>РАСХОДИ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9A194-B0A4-44A6-A0F4-616F8D873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284" y="1040234"/>
            <a:ext cx="10808516" cy="54526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Cyrl-RS" sz="2200" dirty="0"/>
              <a:t>Укупни расходи и издаци у 2022. су износили 374,699,704 динара.</a:t>
            </a:r>
          </a:p>
          <a:p>
            <a:pPr marL="0" indent="0">
              <a:buNone/>
            </a:pPr>
            <a:r>
              <a:rPr lang="sr-Cyrl-RS" sz="2200" dirty="0"/>
              <a:t>-Издаци за зараде и накнаде су порасли  </a:t>
            </a:r>
            <a:r>
              <a:rPr lang="sr-Latn-RS" sz="2200" dirty="0"/>
              <a:t>4,58</a:t>
            </a:r>
            <a:r>
              <a:rPr lang="sr-Cyrl-RS" sz="2200" dirty="0"/>
              <a:t>%.</a:t>
            </a:r>
          </a:p>
          <a:p>
            <a:pPr marL="0" indent="0">
              <a:buNone/>
            </a:pPr>
            <a:r>
              <a:rPr lang="sr-Cyrl-RS" sz="2200" dirty="0"/>
              <a:t>-За режијске трошкове је уплаћен из буџета </a:t>
            </a:r>
            <a:r>
              <a:rPr lang="sr-Latn-RS" sz="2200" dirty="0"/>
              <a:t>готово </a:t>
            </a:r>
            <a:r>
              <a:rPr lang="sr-Cyrl-RS" sz="2200" dirty="0"/>
              <a:t>исти износ као и у 202</a:t>
            </a:r>
            <a:r>
              <a:rPr lang="sr-Latn-RS" sz="2200" dirty="0"/>
              <a:t>1</a:t>
            </a:r>
            <a:r>
              <a:rPr lang="sr-Cyrl-RS" sz="2200" dirty="0"/>
              <a:t>.години, део трошкова је морао да се покрива из сопствених средстава.</a:t>
            </a:r>
          </a:p>
          <a:p>
            <a:pPr marL="0" indent="0">
              <a:buNone/>
            </a:pPr>
            <a:r>
              <a:rPr lang="sr-Cyrl-RS" sz="2200" dirty="0"/>
              <a:t>-</a:t>
            </a:r>
            <a:r>
              <a:rPr lang="sr-Latn-RS" sz="2200" dirty="0"/>
              <a:t> Т</a:t>
            </a:r>
            <a:r>
              <a:rPr lang="sr-Cyrl-RS" sz="2200" dirty="0"/>
              <a:t>рошкови путовања су </a:t>
            </a:r>
            <a:r>
              <a:rPr lang="sr-Latn-RS" sz="2200" dirty="0"/>
              <a:t>порасли скоро шест пута</a:t>
            </a:r>
            <a:r>
              <a:rPr lang="sr-Cyrl-RS" sz="2200" dirty="0"/>
              <a:t> </a:t>
            </a:r>
            <a:r>
              <a:rPr lang="sr-Latn-RS" sz="2200" dirty="0"/>
              <a:t> у односу на 2021. када се због </a:t>
            </a:r>
            <a:r>
              <a:rPr lang="sr-Cyrl-RS" sz="2200" dirty="0"/>
              <a:t>корона вируса</a:t>
            </a:r>
            <a:r>
              <a:rPr lang="sr-Latn-RS" sz="2200" dirty="0"/>
              <a:t> врло мало путовало.</a:t>
            </a:r>
            <a:endParaRPr lang="sr-Cyrl-RS" sz="2200" dirty="0"/>
          </a:p>
          <a:p>
            <a:pPr marL="0" indent="0">
              <a:buNone/>
            </a:pPr>
            <a:r>
              <a:rPr lang="sr-Cyrl-RS" sz="2200" dirty="0"/>
              <a:t>-У 202</a:t>
            </a:r>
            <a:r>
              <a:rPr lang="sr-Latn-RS" sz="2200" dirty="0"/>
              <a:t>2</a:t>
            </a:r>
            <a:r>
              <a:rPr lang="sr-Cyrl-RS" sz="2200" dirty="0"/>
              <a:t>. години издвојено је </a:t>
            </a:r>
            <a:r>
              <a:rPr lang="sr-Latn-RS" sz="2200" dirty="0"/>
              <a:t>преко 4</a:t>
            </a:r>
            <a:r>
              <a:rPr lang="sr-Cyrl-RS" sz="2200" dirty="0"/>
              <a:t> милиона динара </a:t>
            </a:r>
            <a:r>
              <a:rPr lang="sr-Latn-RS" sz="2200" dirty="0"/>
              <a:t>сопствених средстава </a:t>
            </a:r>
            <a:r>
              <a:rPr lang="sr-Cyrl-RS" sz="2200" dirty="0"/>
              <a:t>за </a:t>
            </a:r>
            <a:r>
              <a:rPr lang="sr-Latn-RS" sz="2200" dirty="0"/>
              <a:t>текуће поправке и одржавање зграда и опреме</a:t>
            </a:r>
            <a:r>
              <a:rPr lang="sr-Cyrl-RS" sz="2200" dirty="0"/>
              <a:t>.</a:t>
            </a:r>
            <a:r>
              <a:rPr lang="sr-Latn-RS" sz="2200" dirty="0"/>
              <a:t> Преуређена је лабораторија у Душановој улици за ласер који је набављен из средстава програма ИДЕЈЕ. Цена ласера је била 32,3 милиона динара (издаци за нефинансијску имовину).</a:t>
            </a:r>
          </a:p>
          <a:p>
            <a:pPr marL="0" indent="0">
              <a:buNone/>
            </a:pPr>
            <a:r>
              <a:rPr lang="sr-Latn-RS" sz="2200" dirty="0"/>
              <a:t>- Из сопсвених средстава је финансирана и израда пројекта за реконструкцију фасаде у Добрачиној улици – 1,2 милиона динара.</a:t>
            </a:r>
            <a:endParaRPr lang="sr-Cyrl-RS" sz="2200" dirty="0"/>
          </a:p>
          <a:p>
            <a:pPr marL="0" indent="0">
              <a:buNone/>
            </a:pPr>
            <a:r>
              <a:rPr lang="sr-Cyrl-RS" sz="2200" dirty="0"/>
              <a:t>Резервисани приходи за наредну годину чине средства наменски опредељена за 202</a:t>
            </a:r>
            <a:r>
              <a:rPr lang="sr-Latn-RS" sz="2200" dirty="0"/>
              <a:t>3</a:t>
            </a:r>
            <a:r>
              <a:rPr lang="sr-Cyrl-RS" sz="2200" dirty="0"/>
              <a:t>.(део школарина, средства пројеката Фонда за науку, ино пројеката...).Орган управљања може донети одлуку о наменском трошењу нераспоређеног вишка прихода. Може се одобрити коришћење средстава амортизације за набавку основних средстава.Структура и износ набавки би била регулисана ребалансом финансијског плана.</a:t>
            </a:r>
            <a:endParaRPr lang="sr-Latn-RS" sz="2200" dirty="0"/>
          </a:p>
          <a:p>
            <a:pPr marL="0" indent="0">
              <a:buNone/>
            </a:pPr>
            <a:r>
              <a:rPr lang="sr-Latn-RS" sz="2200" dirty="0"/>
              <a:t>Исказани мањак прихода и примања је због промена у начину књижења средстава донација а у складу са Уредбом о буџетском рачуноводству. Приход</a:t>
            </a:r>
            <a:r>
              <a:rPr lang="sr-Cyrl-RS" sz="2200" dirty="0"/>
              <a:t>и</a:t>
            </a:r>
            <a:r>
              <a:rPr lang="sr-Latn-RS" sz="2200" dirty="0"/>
              <a:t> од пројекa</a:t>
            </a:r>
            <a:r>
              <a:rPr lang="sr-Cyrl-RS" sz="2200" dirty="0"/>
              <a:t>та </a:t>
            </a:r>
            <a:r>
              <a:rPr lang="sr-Latn-RS" sz="2200" dirty="0"/>
              <a:t>H</a:t>
            </a:r>
            <a:r>
              <a:rPr lang="sr-Cyrl-RS" sz="2200" dirty="0"/>
              <a:t>2020</a:t>
            </a:r>
            <a:r>
              <a:rPr lang="sr-Latn-RS" sz="2200" dirty="0"/>
              <a:t> </a:t>
            </a:r>
            <a:r>
              <a:rPr lang="sr-Cyrl-RS" sz="2200" dirty="0"/>
              <a:t>су</a:t>
            </a:r>
            <a:r>
              <a:rPr lang="sr-Latn-RS" sz="2200" dirty="0"/>
              <a:t>  књижен</a:t>
            </a:r>
            <a:r>
              <a:rPr lang="sr-Cyrl-RS" sz="2200" dirty="0"/>
              <a:t>и</a:t>
            </a:r>
            <a:r>
              <a:rPr lang="sr-Latn-RS" sz="2200" dirty="0"/>
              <a:t> у 2019. а због пандемије трошкови су у значајнијем износу настали тек у 2022.</a:t>
            </a:r>
          </a:p>
          <a:p>
            <a:pPr marL="0" indent="0">
              <a:buNone/>
            </a:pPr>
            <a:endParaRPr lang="sr-Latn-RS" sz="2200" dirty="0"/>
          </a:p>
          <a:p>
            <a:pPr>
              <a:buFontTx/>
              <a:buChar char="-"/>
            </a:pPr>
            <a:endParaRPr lang="sr-Cyrl-RS" sz="2200" dirty="0"/>
          </a:p>
          <a:p>
            <a:pPr marL="0" indent="0">
              <a:buNone/>
            </a:pPr>
            <a:endParaRPr lang="sr-Cyrl-RS" dirty="0"/>
          </a:p>
          <a:p>
            <a:pPr>
              <a:buFontTx/>
              <a:buChar char="-"/>
            </a:pPr>
            <a:endParaRPr lang="sr-Cyrl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218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C187A-320C-40C6-8453-20B6D7ECD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59620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2800" dirty="0"/>
              <a:t>Структура расхода у 000 динара</a:t>
            </a:r>
            <a:endParaRPr lang="en-US" sz="28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AA6CD6F-5BDD-4AFF-AB71-94AE39BDE5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97769"/>
              </p:ext>
            </p:extLst>
          </p:nvPr>
        </p:nvGraphicFramePr>
        <p:xfrm>
          <a:off x="838200" y="1084366"/>
          <a:ext cx="10515600" cy="3486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65910732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93101766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4078069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81724325"/>
                    </a:ext>
                  </a:extLst>
                </a:gridCol>
              </a:tblGrid>
              <a:tr h="367763">
                <a:tc>
                  <a:txBody>
                    <a:bodyPr/>
                    <a:lstStyle/>
                    <a:p>
                      <a:r>
                        <a:rPr lang="sr-Cyrl-RS" dirty="0"/>
                        <a:t>Укупни расходи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316,626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374,700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652438"/>
                  </a:ext>
                </a:extLst>
              </a:tr>
              <a:tr h="367763">
                <a:tc>
                  <a:txBody>
                    <a:bodyPr/>
                    <a:lstStyle/>
                    <a:p>
                      <a:r>
                        <a:rPr lang="sr-Cyrl-RS" dirty="0"/>
                        <a:t>Зараде и накнаде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</a:t>
                      </a:r>
                      <a:r>
                        <a:rPr lang="sr-Latn-RS" dirty="0"/>
                        <a:t>227,840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        </a:t>
                      </a:r>
                      <a:r>
                        <a:rPr lang="sr-Cyrl-RS" dirty="0"/>
                        <a:t>238,273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/>
                        <a:t>              104,58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959342"/>
                  </a:ext>
                </a:extLst>
              </a:tr>
              <a:tr h="367763">
                <a:tc>
                  <a:txBody>
                    <a:bodyPr/>
                    <a:lstStyle/>
                    <a:p>
                      <a:r>
                        <a:rPr lang="sr-Cyrl-RS" dirty="0"/>
                        <a:t>Стални трошкови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16,154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17,403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  107,74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590198"/>
                  </a:ext>
                </a:extLst>
              </a:tr>
              <a:tr h="367763">
                <a:tc>
                  <a:txBody>
                    <a:bodyPr/>
                    <a:lstStyle/>
                    <a:p>
                      <a:r>
                        <a:rPr lang="sr-Cyrl-RS" dirty="0"/>
                        <a:t>Трошкови путовања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</a:t>
                      </a:r>
                      <a:r>
                        <a:rPr lang="sr-Latn-RS" dirty="0"/>
                        <a:t> </a:t>
                      </a:r>
                      <a:r>
                        <a:rPr lang="sr-Cyrl-RS" dirty="0"/>
                        <a:t> 1,227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7,268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  592,34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207120"/>
                  </a:ext>
                </a:extLst>
              </a:tr>
              <a:tr h="367763">
                <a:tc>
                  <a:txBody>
                    <a:bodyPr/>
                    <a:lstStyle/>
                    <a:p>
                      <a:r>
                        <a:rPr lang="sr-Cyrl-RS" dirty="0"/>
                        <a:t>Адм. и стручне услуге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60,851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64,589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  106,15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018951"/>
                  </a:ext>
                </a:extLst>
              </a:tr>
              <a:tr h="579411">
                <a:tc>
                  <a:txBody>
                    <a:bodyPr/>
                    <a:lstStyle/>
                    <a:p>
                      <a:r>
                        <a:rPr lang="sr-Cyrl-RS" dirty="0"/>
                        <a:t>Текуће поправке/материјал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 6,524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8,945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  137,11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081547"/>
                  </a:ext>
                </a:extLst>
              </a:tr>
              <a:tr h="367763">
                <a:tc>
                  <a:txBody>
                    <a:bodyPr/>
                    <a:lstStyle/>
                    <a:p>
                      <a:r>
                        <a:rPr lang="sr-Cyrl-RS" dirty="0"/>
                        <a:t>Остали трошкови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                </a:t>
                      </a:r>
                      <a:r>
                        <a:rPr lang="sr-Cyrl-RS" dirty="0"/>
                        <a:t>494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   234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155138"/>
                  </a:ext>
                </a:extLst>
              </a:tr>
              <a:tr h="579411">
                <a:tc>
                  <a:txBody>
                    <a:bodyPr/>
                    <a:lstStyle/>
                    <a:p>
                      <a:r>
                        <a:rPr lang="sr-Cyrl-RS" dirty="0"/>
                        <a:t>Издаци за нефинансијску имовину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 3,536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37,988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  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844028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D58733D-F9D9-4DB1-97A6-BF028DFA25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908678"/>
              </p:ext>
            </p:extLst>
          </p:nvPr>
        </p:nvGraphicFramePr>
        <p:xfrm>
          <a:off x="838200" y="724746"/>
          <a:ext cx="105156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87403789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223003678"/>
                    </a:ext>
                  </a:extLst>
                </a:gridCol>
              </a:tblGrid>
              <a:tr h="268384">
                <a:tc>
                  <a:txBody>
                    <a:bodyPr/>
                    <a:lstStyle/>
                    <a:p>
                      <a:pPr algn="ctr"/>
                      <a:r>
                        <a:rPr lang="sr-Cyrl-RS" dirty="0"/>
                        <a:t>                                     202</a:t>
                      </a:r>
                      <a:r>
                        <a:rPr lang="sr-Latn-RS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202</a:t>
                      </a:r>
                      <a:r>
                        <a:rPr lang="sr-Latn-RS" dirty="0"/>
                        <a:t>2</a:t>
                      </a:r>
                      <a:r>
                        <a:rPr lang="sr-Cyrl-RS" dirty="0"/>
                        <a:t>                                    индекс 202</a:t>
                      </a:r>
                      <a:r>
                        <a:rPr lang="sr-Latn-RS" dirty="0"/>
                        <a:t>2</a:t>
                      </a:r>
                      <a:r>
                        <a:rPr lang="sr-Cyrl-RS" dirty="0"/>
                        <a:t>/202</a:t>
                      </a:r>
                      <a:r>
                        <a:rPr lang="sr-Latn-RS" dirty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437140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F52D9A9E-2AD8-4229-80CE-C4CC087ED1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7184922"/>
              </p:ext>
            </p:extLst>
          </p:nvPr>
        </p:nvGraphicFramePr>
        <p:xfrm>
          <a:off x="838200" y="4571104"/>
          <a:ext cx="7886699" cy="2197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4598">
                  <a:extLst>
                    <a:ext uri="{9D8B030D-6E8A-4147-A177-3AD203B41FA5}">
                      <a16:colId xmlns:a16="http://schemas.microsoft.com/office/drawing/2014/main" val="2659107323"/>
                    </a:ext>
                  </a:extLst>
                </a:gridCol>
                <a:gridCol w="2632101">
                  <a:extLst>
                    <a:ext uri="{9D8B030D-6E8A-4147-A177-3AD203B41FA5}">
                      <a16:colId xmlns:a16="http://schemas.microsoft.com/office/drawing/2014/main" val="3931017667"/>
                    </a:ext>
                  </a:extLst>
                </a:gridCol>
              </a:tblGrid>
              <a:tr h="551878">
                <a:tc>
                  <a:txBody>
                    <a:bodyPr/>
                    <a:lstStyle/>
                    <a:p>
                      <a:r>
                        <a:rPr lang="sr-Latn-RS" dirty="0"/>
                        <a:t>Мањ</a:t>
                      </a:r>
                      <a:r>
                        <a:rPr lang="sr-Cyrl-RS" dirty="0"/>
                        <a:t>ак прихода и примања- буџетски </a:t>
                      </a:r>
                      <a:r>
                        <a:rPr lang="sr-Latn-RS" dirty="0"/>
                        <a:t>де</a:t>
                      </a:r>
                      <a:r>
                        <a:rPr lang="sr-Cyrl-RS" dirty="0"/>
                        <a:t>фицит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 - </a:t>
                      </a:r>
                      <a:r>
                        <a:rPr lang="sr-Latn-RS" dirty="0"/>
                        <a:t>374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652438"/>
                  </a:ext>
                </a:extLst>
              </a:tr>
              <a:tr h="551878">
                <a:tc>
                  <a:txBody>
                    <a:bodyPr/>
                    <a:lstStyle/>
                    <a:p>
                      <a:r>
                        <a:rPr lang="sr-Cyrl-RS" dirty="0"/>
                        <a:t>Део пренетих неутрошених средстава из ранијих година коришћен за покриће издатака текуће год.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</a:t>
                      </a:r>
                      <a:r>
                        <a:rPr lang="sr-Latn-RS" dirty="0"/>
                        <a:t>  </a:t>
                      </a:r>
                      <a:r>
                        <a:rPr lang="sr-Cyrl-RS" dirty="0"/>
                        <a:t>  </a:t>
                      </a:r>
                      <a:r>
                        <a:rPr lang="sr-Latn-RS" dirty="0"/>
                        <a:t>8,320</a:t>
                      </a:r>
                      <a:r>
                        <a:rPr lang="sr-Cyrl-RS" dirty="0"/>
                        <a:t>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959342"/>
                  </a:ext>
                </a:extLst>
              </a:tr>
              <a:tr h="346755">
                <a:tc>
                  <a:txBody>
                    <a:bodyPr/>
                    <a:lstStyle/>
                    <a:p>
                      <a:r>
                        <a:rPr lang="sr-Cyrl-RS" dirty="0"/>
                        <a:t>Вишак прихода и примања- суфицит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</a:t>
                      </a:r>
                      <a:r>
                        <a:rPr lang="sr-Latn-RS" dirty="0"/>
                        <a:t>7,946</a:t>
                      </a:r>
                      <a:r>
                        <a:rPr lang="sr-Cyrl-RS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590198"/>
                  </a:ext>
                </a:extLst>
              </a:tr>
              <a:tr h="346755">
                <a:tc>
                  <a:txBody>
                    <a:bodyPr/>
                    <a:lstStyle/>
                    <a:p>
                      <a:r>
                        <a:rPr lang="sr-Cyrl-RS" dirty="0"/>
                        <a:t>Део вишка прихода и примања наменски опредељен за наредну годину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            </a:t>
                      </a:r>
                      <a:r>
                        <a:rPr lang="sr-Latn-RS" dirty="0"/>
                        <a:t>7,682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207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250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A3F54-AE6A-4C78-92AC-2CE9EFE334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9674" y="201615"/>
            <a:ext cx="9458326" cy="769936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sr-Cyrl-RS" sz="2800" dirty="0"/>
              <a:t>БИЛАНС СТАЊА</a:t>
            </a:r>
            <a:endParaRPr 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76218B-81AB-4696-92F7-55B82614E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9674" y="1208015"/>
            <a:ext cx="9458327" cy="5448370"/>
          </a:xfrm>
        </p:spPr>
        <p:txBody>
          <a:bodyPr>
            <a:normAutofit fontScale="92500"/>
          </a:bodyPr>
          <a:lstStyle/>
          <a:p>
            <a:pPr algn="l"/>
            <a:r>
              <a:rPr lang="sr-Cyrl-RS" sz="2200" dirty="0"/>
              <a:t>-У билансу стања на основним средствима и нематеријалној имовини је било значајних промена</a:t>
            </a:r>
            <a:r>
              <a:rPr lang="sr-Latn-RS" sz="2200" dirty="0"/>
              <a:t> због набавке ласера и друге опреме- пројекат ИДЕЈЕ.</a:t>
            </a:r>
            <a:endParaRPr lang="sr-Cyrl-RS" dirty="0"/>
          </a:p>
          <a:p>
            <a:pPr algn="l"/>
            <a:r>
              <a:rPr lang="sr-Cyrl-RS" dirty="0"/>
              <a:t>- На новчаним средствима је дошло до следећих промена</a:t>
            </a:r>
          </a:p>
          <a:p>
            <a:pPr algn="l"/>
            <a:endParaRPr lang="sr-Cyrl-RS" dirty="0"/>
          </a:p>
          <a:p>
            <a:pPr algn="l"/>
            <a:endParaRPr lang="sr-Cyrl-RS" dirty="0"/>
          </a:p>
          <a:p>
            <a:pPr algn="l"/>
            <a:endParaRPr lang="sr-Cyrl-RS" dirty="0"/>
          </a:p>
          <a:p>
            <a:pPr algn="l"/>
            <a:endParaRPr lang="sr-Cyrl-RS" sz="2200" dirty="0"/>
          </a:p>
          <a:p>
            <a:pPr algn="l"/>
            <a:r>
              <a:rPr lang="sr-Cyrl-RS" sz="2200" dirty="0"/>
              <a:t>-Средства на жиро рачуну су </a:t>
            </a:r>
            <a:r>
              <a:rPr lang="sr-Latn-RS" sz="2200" dirty="0"/>
              <a:t>већа у 2021.</a:t>
            </a:r>
            <a:r>
              <a:rPr lang="sr-Cyrl-RS" sz="2200" dirty="0"/>
              <a:t> зато што је </a:t>
            </a:r>
            <a:r>
              <a:rPr lang="sr-Latn-RS" sz="2200" dirty="0"/>
              <a:t>28/12/2021 </a:t>
            </a:r>
            <a:r>
              <a:rPr lang="sr-Cyrl-RS" sz="2200" dirty="0"/>
              <a:t>уплаћено мало више од 42 милиона дин. за пројекат ИДЕЈЕ. Пројекат</a:t>
            </a:r>
            <a:r>
              <a:rPr lang="sr-Latn-RS" sz="2200" dirty="0"/>
              <a:t> је</a:t>
            </a:r>
            <a:r>
              <a:rPr lang="sr-Cyrl-RS" sz="2200" dirty="0"/>
              <a:t> започ</a:t>
            </a:r>
            <a:r>
              <a:rPr lang="sr-Latn-RS" sz="2200" dirty="0"/>
              <a:t>ео</a:t>
            </a:r>
            <a:r>
              <a:rPr lang="sr-Cyrl-RS" sz="2200" dirty="0"/>
              <a:t> 01/01/2022.</a:t>
            </a:r>
          </a:p>
          <a:p>
            <a:pPr algn="l"/>
            <a:r>
              <a:rPr lang="sr-Cyrl-RS" sz="2200" dirty="0"/>
              <a:t>-Средства на </a:t>
            </a:r>
            <a:r>
              <a:rPr lang="sr-Latn-RS" sz="2200" dirty="0"/>
              <a:t>факултетском </a:t>
            </a:r>
            <a:r>
              <a:rPr lang="sr-Cyrl-RS" sz="2200" dirty="0"/>
              <a:t>девизн</a:t>
            </a:r>
            <a:r>
              <a:rPr lang="sr-Latn-RS" sz="2200" dirty="0"/>
              <a:t>о</a:t>
            </a:r>
            <a:r>
              <a:rPr lang="sr-Cyrl-RS" sz="2200" dirty="0"/>
              <a:t>м рачун</a:t>
            </a:r>
            <a:r>
              <a:rPr lang="sr-Latn-RS" sz="2200" dirty="0"/>
              <a:t>у</a:t>
            </a:r>
            <a:r>
              <a:rPr lang="sr-Cyrl-RS" sz="2200" dirty="0"/>
              <a:t> су </a:t>
            </a:r>
            <a:r>
              <a:rPr lang="sr-Latn-RS" sz="2200" dirty="0"/>
              <a:t>повећана</a:t>
            </a:r>
            <a:r>
              <a:rPr lang="sr-Cyrl-RS" sz="2200" dirty="0"/>
              <a:t> </a:t>
            </a:r>
            <a:r>
              <a:rPr lang="sr-Latn-RS" sz="2200" dirty="0"/>
              <a:t>зато што је окончан пројекат IMPASTO и исплаћен је остатак средстава предвиђених уговором. Средства на наменским</a:t>
            </a:r>
            <a:r>
              <a:rPr lang="sr-Cyrl-RS" sz="2200"/>
              <a:t> девизним</a:t>
            </a:r>
            <a:r>
              <a:rPr lang="sr-Latn-RS" sz="2200"/>
              <a:t> </a:t>
            </a:r>
            <a:r>
              <a:rPr lang="sr-Latn-RS" sz="2200" dirty="0"/>
              <a:t>рачунима за пројекте IS ENES i FUNCOAT су се трошила према предвиђеној динамици у циљу успешне реализације пројеката.</a:t>
            </a:r>
          </a:p>
          <a:p>
            <a:pPr algn="l"/>
            <a:r>
              <a:rPr lang="sr-Cyrl-RS" sz="2200" dirty="0"/>
              <a:t>У 202</a:t>
            </a:r>
            <a:r>
              <a:rPr lang="sr-Latn-RS" sz="2200" dirty="0"/>
              <a:t>2</a:t>
            </a:r>
            <a:r>
              <a:rPr lang="sr-Cyrl-RS" sz="2200" dirty="0"/>
              <a:t>.нисмо добијали средства из буџета за поправку/куповину зграда и опреме.</a:t>
            </a:r>
          </a:p>
          <a:p>
            <a:pPr algn="l"/>
            <a:endParaRPr lang="sr-Cyrl-RS" sz="2200" dirty="0"/>
          </a:p>
          <a:p>
            <a:pPr algn="l"/>
            <a:endParaRPr lang="sr-Cyrl-RS" sz="2200" dirty="0"/>
          </a:p>
          <a:p>
            <a:pPr algn="l"/>
            <a:endParaRPr lang="sr-Cyrl-RS" sz="2200" dirty="0"/>
          </a:p>
          <a:p>
            <a:pPr algn="l"/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97BB3F1-F429-43FB-B085-FCD7A733D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791268"/>
              </p:ext>
            </p:extLst>
          </p:nvPr>
        </p:nvGraphicFramePr>
        <p:xfrm>
          <a:off x="1291905" y="2265029"/>
          <a:ext cx="806441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1350">
                  <a:extLst>
                    <a:ext uri="{9D8B030D-6E8A-4147-A177-3AD203B41FA5}">
                      <a16:colId xmlns:a16="http://schemas.microsoft.com/office/drawing/2014/main" val="2689833359"/>
                    </a:ext>
                  </a:extLst>
                </a:gridCol>
                <a:gridCol w="2736530">
                  <a:extLst>
                    <a:ext uri="{9D8B030D-6E8A-4147-A177-3AD203B41FA5}">
                      <a16:colId xmlns:a16="http://schemas.microsoft.com/office/drawing/2014/main" val="2702327924"/>
                    </a:ext>
                  </a:extLst>
                </a:gridCol>
                <a:gridCol w="2736530">
                  <a:extLst>
                    <a:ext uri="{9D8B030D-6E8A-4147-A177-3AD203B41FA5}">
                      <a16:colId xmlns:a16="http://schemas.microsoft.com/office/drawing/2014/main" val="741384399"/>
                    </a:ext>
                  </a:extLst>
                </a:gridCol>
              </a:tblGrid>
              <a:tr h="3579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202</a:t>
                      </a:r>
                      <a:r>
                        <a:rPr lang="sr-Latn-RS" dirty="0"/>
                        <a:t>1</a:t>
                      </a:r>
                      <a:r>
                        <a:rPr lang="sr-Cyrl-RS" dirty="0"/>
                        <a:t>  (у 000 дин)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202</a:t>
                      </a:r>
                      <a:r>
                        <a:rPr lang="sr-Latn-RS" dirty="0"/>
                        <a:t>2</a:t>
                      </a:r>
                      <a:r>
                        <a:rPr lang="sr-Cyrl-RS" dirty="0"/>
                        <a:t>  (у 000 дин)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536142"/>
                  </a:ext>
                </a:extLst>
              </a:tr>
              <a:tr h="626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dirty="0"/>
                        <a:t>Жиро и текући рачуни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/>
                        <a:t>         </a:t>
                      </a:r>
                      <a:r>
                        <a:rPr lang="sr-Cyrl-RS" dirty="0"/>
                        <a:t>61,576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       19,335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81173"/>
                  </a:ext>
                </a:extLst>
              </a:tr>
              <a:tr h="357930">
                <a:tc>
                  <a:txBody>
                    <a:bodyPr/>
                    <a:lstStyle/>
                    <a:p>
                      <a:r>
                        <a:rPr lang="sr-Cyrl-RS" dirty="0"/>
                        <a:t>Девизни рачун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/>
                        <a:t>         </a:t>
                      </a:r>
                      <a:r>
                        <a:rPr lang="sr-Cyrl-RS" dirty="0"/>
                        <a:t>18,051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       18,692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286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643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6A45B-DAC0-4846-975F-D959B89ED9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8776" y="1122363"/>
            <a:ext cx="9039224" cy="477837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sr-Cyrl-RS" sz="2800" dirty="0"/>
              <a:t>ЗАКЉУЧАК</a:t>
            </a:r>
            <a:endParaRPr 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7D0E62-78E1-4589-9FE1-134BE979D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4239" y="904875"/>
            <a:ext cx="9223761" cy="4830762"/>
          </a:xfrm>
        </p:spPr>
        <p:txBody>
          <a:bodyPr>
            <a:normAutofit fontScale="92500" lnSpcReduction="20000"/>
          </a:bodyPr>
          <a:lstStyle/>
          <a:p>
            <a:endParaRPr lang="sr-Cyrl-RS" dirty="0"/>
          </a:p>
          <a:p>
            <a:endParaRPr lang="sr-Cyrl-RS" dirty="0"/>
          </a:p>
          <a:p>
            <a:pPr algn="l"/>
            <a:r>
              <a:rPr lang="sr-Cyrl-RS" sz="2200" dirty="0"/>
              <a:t>Физички факултет је у 202</a:t>
            </a:r>
            <a:r>
              <a:rPr lang="sr-Latn-RS" sz="2200" dirty="0"/>
              <a:t>2</a:t>
            </a:r>
            <a:r>
              <a:rPr lang="sr-Cyrl-RS" sz="2200" dirty="0"/>
              <a:t>. години рационално располагао буџетским и сопственим средствима</a:t>
            </a:r>
            <a:r>
              <a:rPr lang="sr-Latn-RS" sz="2200" dirty="0"/>
              <a:t> и успевао да измири доспеле обавезе у законским роковима.</a:t>
            </a:r>
            <a:endParaRPr lang="sr-Cyrl-RS" sz="2200" dirty="0"/>
          </a:p>
          <a:p>
            <a:pPr algn="l"/>
            <a:r>
              <a:rPr lang="sr-Cyrl-RS" sz="2200" dirty="0"/>
              <a:t>Уочљив је пад прихода по основу школарина -самофинансирања и обнове.</a:t>
            </a:r>
          </a:p>
          <a:p>
            <a:pPr algn="l"/>
            <a:r>
              <a:rPr lang="sr-Latn-RS" sz="2200" dirty="0"/>
              <a:t>Ангажовано је више ресурса за промоцију факултета што би требало да резултира већим бројем студената и повећањем прихода.</a:t>
            </a:r>
            <a:endParaRPr lang="sr-Cyrl-RS" sz="2200" dirty="0"/>
          </a:p>
          <a:p>
            <a:pPr algn="l"/>
            <a:endParaRPr lang="sr-Cyrl-RS" sz="2200" dirty="0"/>
          </a:p>
          <a:p>
            <a:pPr algn="l"/>
            <a:r>
              <a:rPr lang="sr-Cyrl-RS" sz="2200" dirty="0"/>
              <a:t>И у наредном периоду неопходно је обезбедити ликвидност</a:t>
            </a:r>
            <a:r>
              <a:rPr lang="sr-Latn-RS" sz="2200" dirty="0"/>
              <a:t> и стабилност у пословању,</a:t>
            </a:r>
            <a:r>
              <a:rPr lang="sr-Cyrl-RS" sz="2200" dirty="0"/>
              <a:t> улагати у нову опрему и  побољшавати услове студирања као и услове рада свих запослених.</a:t>
            </a:r>
          </a:p>
          <a:p>
            <a:pPr algn="l"/>
            <a:r>
              <a:rPr lang="sr-Cyrl-RS" sz="2200" dirty="0"/>
              <a:t>За остваривање тих циљева</a:t>
            </a:r>
            <a:r>
              <a:rPr lang="sr-Latn-RS" sz="2200" dirty="0"/>
              <a:t> неопходан је, поред буџетских, и раст сопствених прихода. Они могу да се повећају добијањем нових пројеката, растом броја студената као и комерцијалним трансакцијама- продајом добара и услуга на тржишту.</a:t>
            </a:r>
            <a:endParaRPr lang="sr-Cyrl-RS" sz="2200" dirty="0"/>
          </a:p>
          <a:p>
            <a:endParaRPr lang="sr-Cyrl-RS" dirty="0"/>
          </a:p>
          <a:p>
            <a:endParaRPr lang="sr-Cyrl-RS" dirty="0"/>
          </a:p>
          <a:p>
            <a:endParaRPr lang="sr-Cyrl-RS" dirty="0"/>
          </a:p>
          <a:p>
            <a:endParaRPr lang="sr-Cyrl-RS" dirty="0"/>
          </a:p>
          <a:p>
            <a:endParaRPr lang="sr-Cyrl-R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412D32-72DB-488E-AD04-31A168B15C5B}"/>
              </a:ext>
            </a:extLst>
          </p:cNvPr>
          <p:cNvSpPr txBox="1"/>
          <p:nvPr/>
        </p:nvSpPr>
        <p:spPr>
          <a:xfrm>
            <a:off x="9058275" y="600658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dirty="0"/>
              <a:t>Београд, 2</a:t>
            </a:r>
            <a:r>
              <a:rPr lang="sr-Latn-RS" dirty="0"/>
              <a:t>1</a:t>
            </a:r>
            <a:r>
              <a:rPr lang="sr-Cyrl-RS" dirty="0"/>
              <a:t>.02.202</a:t>
            </a:r>
            <a:r>
              <a:rPr lang="sr-Latn-RS" dirty="0"/>
              <a:t>3</a:t>
            </a:r>
            <a:r>
              <a:rPr lang="sr-Cyrl-R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852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1186</Words>
  <Application>Microsoft Office PowerPoint</Application>
  <PresentationFormat>Widescreen</PresentationFormat>
  <Paragraphs>157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УНИВЕРЗИТЕТ У БЕОГРАДУ ФИЗИЧКИ ФАКУЛТЕТ</vt:lpstr>
      <vt:lpstr>УВОДНЕ НАПОМЕНЕ</vt:lpstr>
      <vt:lpstr>ПРИХОДИ</vt:lpstr>
      <vt:lpstr>Структура прихода у 000 динара</vt:lpstr>
      <vt:lpstr>РАСХОДИ</vt:lpstr>
      <vt:lpstr>Структура расхода у 000 динара</vt:lpstr>
      <vt:lpstr>БИЛАНС СТАЊА</vt:lpstr>
      <vt:lpstr>ЗАКЉУЧАК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УНИВЕРЗИТЕТ У БЕОГРАДУ ФИЗИЧКИ ФАКУЛТЕТ</dc:title>
  <dc:creator>Vesna</dc:creator>
  <cp:lastModifiedBy>Vesna</cp:lastModifiedBy>
  <cp:revision>256</cp:revision>
  <cp:lastPrinted>2023-02-22T09:56:31Z</cp:lastPrinted>
  <dcterms:created xsi:type="dcterms:W3CDTF">2022-02-22T08:53:46Z</dcterms:created>
  <dcterms:modified xsi:type="dcterms:W3CDTF">2023-02-22T09:58:40Z</dcterms:modified>
</cp:coreProperties>
</file>